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ela Shapiro-Shellaby" initials="MS" lastIdx="7" clrIdx="0">
    <p:extLst>
      <p:ext uri="{19B8F6BF-5375-455C-9EA6-DF929625EA0E}">
        <p15:presenceInfo xmlns:p15="http://schemas.microsoft.com/office/powerpoint/2012/main" userId="S-1-5-21-343818398-1035525444-1417001333-16434" providerId="AD"/>
      </p:ext>
    </p:extLst>
  </p:cmAuthor>
  <p:cmAuthor id="2" name="Spencer Masterson" initials="SM" lastIdx="4" clrIdx="1">
    <p:extLst>
      <p:ext uri="{19B8F6BF-5375-455C-9EA6-DF929625EA0E}">
        <p15:presenceInfo xmlns:p15="http://schemas.microsoft.com/office/powerpoint/2012/main" userId="S-1-5-21-343818398-1035525444-1417001333-15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B8DEC-42FC-45F9-BAC3-2A2DC1F817F7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F200B-B0BD-44D2-98C3-D5ABBC29E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How community organizing processes can</a:t>
            </a:r>
            <a:r>
              <a:rPr lang="en-US" baseline="0" dirty="0" smtClean="0"/>
              <a:t> be used to build stronger food systems &amp; healthier communities, from 3 examples in Clackamas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F200B-B0BD-44D2-98C3-D5ABBC29E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F200B-B0BD-44D2-98C3-D5ABBC29EB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8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BA70C-1D6F-4F60-A388-CFFC6BC32BD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2F04-C32C-4E4B-ABFE-AED588C2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re.uoregon.edu/" TargetMode="External"/><Relationship Id="rId4" Type="http://schemas.openxmlformats.org/officeDocument/2006/relationships/hyperlink" Target="http://www.oregonfoodbank.org/our-wor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059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From the Ground Up: </a:t>
            </a:r>
            <a:r>
              <a:rPr lang="en-US" sz="4400" dirty="0" smtClean="0">
                <a:latin typeface="Gill Sans MT" panose="020B0502020104020203" pitchFamily="34" charset="0"/>
              </a:rPr>
              <a:t>Community Organizing and Participation in Local Food Systems 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24822"/>
            <a:ext cx="6858000" cy="1655762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>
                <a:latin typeface="Gill Sans MT" panose="020B0502020104020203" pitchFamily="34" charset="0"/>
              </a:rPr>
              <a:t>Julia Reynolds</a:t>
            </a: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Gill Sans MT" panose="020B0502020104020203" pitchFamily="34" charset="0"/>
              </a:rPr>
              <a:t>Resource Assistance for Rural Environments (RARE) </a:t>
            </a: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Gill Sans MT" panose="020B0502020104020203" pitchFamily="34" charset="0"/>
              </a:rPr>
              <a:t>October 2015</a:t>
            </a:r>
          </a:p>
          <a:p>
            <a:endParaRPr lang="en-US" dirty="0"/>
          </a:p>
        </p:txBody>
      </p:sp>
      <p:pic>
        <p:nvPicPr>
          <p:cNvPr id="4" name="Picture 4" descr="C:\Users\jmeyer\Desktop\S1_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meyer\Desktop\B1_FOO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Estacada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(population est. 3,000)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7399"/>
            <a:ext cx="7886700" cy="4351338"/>
          </a:xfrm>
        </p:spPr>
        <p:txBody>
          <a:bodyPr/>
          <a:lstStyle/>
          <a:p>
            <a:r>
              <a:rPr lang="en-US" dirty="0" smtClean="0"/>
              <a:t>May 2015 Community Conversation </a:t>
            </a:r>
          </a:p>
          <a:p>
            <a:r>
              <a:rPr lang="en-US" dirty="0" smtClean="0"/>
              <a:t>Facilitated local partnerships &amp; capacity-building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8"/>
          <a:stretch/>
        </p:blipFill>
        <p:spPr>
          <a:xfrm>
            <a:off x="1585779" y="3321495"/>
            <a:ext cx="5972442" cy="26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19368" y="2167317"/>
            <a:ext cx="559544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19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26" name="Picture 2" descr="C:\Users\Julia\AppData\Local\Temp\msohtmlclip1\02\clip_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98" y="1676534"/>
            <a:ext cx="6207647" cy="3955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Challenges to Community Organizing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8611"/>
            <a:ext cx="7886700" cy="4351338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Maintaining energy through long-term, process-based solutions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Including diverse group of stakeholders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t="30700" r="-597" b="36390"/>
          <a:stretch/>
        </p:blipFill>
        <p:spPr>
          <a:xfrm>
            <a:off x="-1" y="4012442"/>
            <a:ext cx="9206205" cy="20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Tools &amp; Resources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Focus Groups</a:t>
            </a:r>
          </a:p>
          <a:p>
            <a:r>
              <a:rPr lang="en-US" dirty="0">
                <a:latin typeface="Gill Sans MT" panose="020B0502020104020203" pitchFamily="34" charset="0"/>
              </a:rPr>
              <a:t>FEAST Workshop &amp; Community Conversation</a:t>
            </a:r>
          </a:p>
          <a:p>
            <a:pPr marL="457200" lvl="1" indent="0">
              <a:buNone/>
            </a:pPr>
            <a:r>
              <a:rPr lang="en-US" dirty="0">
                <a:latin typeface="Gill Sans MT" panose="020B0502020104020203" pitchFamily="34" charset="0"/>
                <a:hlinkClick r:id="rId4"/>
              </a:rPr>
              <a:t>www.oregonfoodbank.org/our-work/</a:t>
            </a:r>
            <a:r>
              <a:rPr lang="en-US" dirty="0">
                <a:latin typeface="Gill Sans MT" panose="020B0502020104020203" pitchFamily="34" charset="0"/>
              </a:rPr>
              <a:t>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Community Food Assessments</a:t>
            </a:r>
          </a:p>
          <a:p>
            <a:pPr marL="457200" lvl="1" indent="0">
              <a:buNone/>
            </a:pPr>
            <a:r>
              <a:rPr lang="en-US" dirty="0" smtClean="0">
                <a:latin typeface="Gill Sans MT" panose="020B0502020104020203" pitchFamily="34" charset="0"/>
                <a:hlinkClick r:id="rId5"/>
              </a:rPr>
              <a:t>www.oregonfoodbank.org/our-work/</a:t>
            </a:r>
          </a:p>
          <a:p>
            <a:pPr marL="457200" lvl="1" indent="0">
              <a:buNone/>
            </a:pPr>
            <a:r>
              <a:rPr lang="en-US" dirty="0" smtClean="0">
                <a:latin typeface="Gill Sans MT" panose="020B0502020104020203" pitchFamily="34" charset="0"/>
                <a:hlinkClick r:id="rId5"/>
              </a:rPr>
              <a:t>www.rare.uoregon.edu/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lvl="1" indent="0" algn="r">
              <a:buNone/>
            </a:pPr>
            <a:r>
              <a:rPr lang="en-US" dirty="0" smtClean="0">
                <a:latin typeface="Gill Sans MT" panose="020B0502020104020203" pitchFamily="34" charset="0"/>
              </a:rPr>
              <a:t>Julia Reynolds</a:t>
            </a:r>
          </a:p>
          <a:p>
            <a:pPr marL="0" lvl="1" indent="0" algn="r">
              <a:buNone/>
            </a:pPr>
            <a:r>
              <a:rPr lang="en-US" dirty="0" smtClean="0">
                <a:latin typeface="Gill Sans MT" panose="020B0502020104020203" pitchFamily="34" charset="0"/>
              </a:rPr>
              <a:t>reynolds.juliam@gmail.com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8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r="24589"/>
          <a:stretch/>
        </p:blipFill>
        <p:spPr>
          <a:xfrm>
            <a:off x="3821373" y="1906729"/>
            <a:ext cx="5008728" cy="4415884"/>
          </a:xfrm>
        </p:spPr>
      </p:pic>
      <p:pic>
        <p:nvPicPr>
          <p:cNvPr id="4" name="Picture 3" descr="C:\Users\jmeyer\Desktop\B1_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meyer\Desktop\B1_FOO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650" y="1906729"/>
            <a:ext cx="2947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Community organizing is a tool to build stronger food systems &amp; healthier communities 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91" y="4592717"/>
            <a:ext cx="3193576" cy="1634490"/>
          </a:xfrm>
          <a:prstGeom prst="roundRect">
            <a:avLst/>
          </a:prstGeom>
          <a:solidFill>
            <a:srgbClr val="3E8D1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Community Organizing: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The process of building a network of engaged individuals who are mobilized to reshape local systems 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	    RARE AmeriCorps Partnership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5313" y="1904044"/>
            <a:ext cx="8468436" cy="227265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>
                <a:latin typeface="Gill Sans MT" panose="020B0502020104020203" pitchFamily="34" charset="0"/>
              </a:rPr>
              <a:t>19 Community Food Assessments </a:t>
            </a:r>
            <a:r>
              <a:rPr lang="en-US" dirty="0" smtClean="0">
                <a:latin typeface="Gill Sans MT" panose="020B0502020104020203" pitchFamily="34" charset="0"/>
              </a:rPr>
              <a:t>(CFA) </a:t>
            </a:r>
            <a:r>
              <a:rPr lang="en-US" dirty="0">
                <a:latin typeface="Gill Sans MT" panose="020B0502020104020203" pitchFamily="34" charset="0"/>
              </a:rPr>
              <a:t>covering 27 </a:t>
            </a:r>
            <a:r>
              <a:rPr lang="en-US" dirty="0" smtClean="0">
                <a:latin typeface="Gill Sans MT" panose="020B0502020104020203" pitchFamily="34" charset="0"/>
              </a:rPr>
              <a:t>counties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Reflects </a:t>
            </a:r>
            <a:r>
              <a:rPr lang="en-US" dirty="0">
                <a:latin typeface="Gill Sans MT" panose="020B0502020104020203" pitchFamily="34" charset="0"/>
              </a:rPr>
              <a:t>local food </a:t>
            </a:r>
            <a:r>
              <a:rPr lang="en-US" dirty="0" smtClean="0">
                <a:latin typeface="Gill Sans MT" panose="020B0502020104020203" pitchFamily="34" charset="0"/>
              </a:rPr>
              <a:t>system through lens of communities</a:t>
            </a:r>
            <a:endParaRPr lang="en-US" dirty="0">
              <a:latin typeface="Gill Sans MT" panose="020B0502020104020203" pitchFamily="34" charset="0"/>
            </a:endParaRP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Informs </a:t>
            </a:r>
            <a:r>
              <a:rPr lang="en-US" dirty="0">
                <a:latin typeface="Gill Sans MT" panose="020B0502020104020203" pitchFamily="34" charset="0"/>
              </a:rPr>
              <a:t>grassroots actions </a:t>
            </a:r>
            <a:r>
              <a:rPr lang="en-US" dirty="0" smtClean="0">
                <a:latin typeface="Gill Sans MT" panose="020B0502020104020203" pitchFamily="34" charset="0"/>
              </a:rPr>
              <a:t>in communities	</a:t>
            </a:r>
            <a:endParaRPr lang="en-US" dirty="0">
              <a:latin typeface="Gill Sans MT" panose="020B0502020104020203" pitchFamily="34" charset="0"/>
            </a:endParaRPr>
          </a:p>
          <a:p>
            <a:pPr marL="342900" lvl="1" indent="-342900"/>
            <a:r>
              <a:rPr lang="en-US" sz="2800" dirty="0" smtClean="0">
                <a:latin typeface="Gill Sans MT" panose="020B0502020104020203" pitchFamily="34" charset="0"/>
              </a:rPr>
              <a:t>Clackamas County CFA September 2014 – July 2015</a:t>
            </a:r>
          </a:p>
          <a:p>
            <a:pPr marL="457200" lvl="1" indent="0">
              <a:buNone/>
            </a:pPr>
            <a:endParaRPr lang="en-US" sz="14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68894"/>
            <a:ext cx="18288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 b="16307"/>
          <a:stretch/>
        </p:blipFill>
        <p:spPr>
          <a:xfrm>
            <a:off x="843701" y="4065258"/>
            <a:ext cx="3459484" cy="2116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4" y="4065258"/>
            <a:ext cx="3111690" cy="20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Hunger in Clackamas County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USDA Food Insecurity rate 2014</a:t>
            </a:r>
          </a:p>
          <a:p>
            <a:pPr marL="457200" lvl="1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United States – 14.3% </a:t>
            </a:r>
            <a:r>
              <a:rPr lang="en-US" dirty="0" smtClean="0">
                <a:latin typeface="Gill Sans MT" panose="020B0502020104020203" pitchFamily="34" charset="0"/>
              </a:rPr>
              <a:t>Oregon – 16.1%</a:t>
            </a: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Map the Meal Gap 2015: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Clackamas County 12.6% rate of food insecurity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47,990 food insecure </a:t>
            </a:r>
            <a:r>
              <a:rPr lang="en-US" dirty="0" smtClean="0">
                <a:latin typeface="Gill Sans MT" panose="020B0502020104020203" pitchFamily="34" charset="0"/>
              </a:rPr>
              <a:t>individuals</a:t>
            </a:r>
            <a:endParaRPr lang="en-US" dirty="0">
              <a:latin typeface="Gill Sans MT" panose="020B0502020104020203" pitchFamily="34" charset="0"/>
            </a:endParaRPr>
          </a:p>
          <a:p>
            <a:pPr marL="0" lvl="1"/>
            <a:r>
              <a:rPr lang="en-US" dirty="0" smtClean="0">
                <a:latin typeface="Gill Sans MT" panose="020B0502020104020203" pitchFamily="34" charset="0"/>
              </a:rPr>
              <a:t>Rural </a:t>
            </a:r>
            <a:r>
              <a:rPr lang="en-US" dirty="0" smtClean="0">
                <a:latin typeface="Gill Sans MT" panose="020B0502020104020203" pitchFamily="34" charset="0"/>
              </a:rPr>
              <a:t>areas experience higher rates of hunger, poverty 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4" b="34255"/>
          <a:stretch/>
        </p:blipFill>
        <p:spPr>
          <a:xfrm>
            <a:off x="0" y="4389106"/>
            <a:ext cx="9144000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Community Organizing Processes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904044"/>
            <a:ext cx="78867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latin typeface="Gill Sans MT" panose="020B0502020104020203" pitchFamily="34" charset="0"/>
              </a:rPr>
              <a:t>Engage &amp; promote community ownership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Gill Sans MT" panose="020B0502020104020203" pitchFamily="34" charset="0"/>
              </a:rPr>
              <a:t>Address specific assets and needs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Gill Sans MT" panose="020B0502020104020203" pitchFamily="34" charset="0"/>
              </a:rPr>
              <a:t>Facilitate community partnerships &amp; collaboration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9221" r="448" b="31881"/>
          <a:stretch/>
        </p:blipFill>
        <p:spPr>
          <a:xfrm>
            <a:off x="1630055" y="3492384"/>
            <a:ext cx="5581933" cy="27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Welches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(population est. 2,500)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904043"/>
            <a:ext cx="7886700" cy="3718835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Focus groups November 2014 – January 2015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Identified specific need: </a:t>
            </a:r>
          </a:p>
          <a:p>
            <a:pPr marL="457200" lvl="1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Increased availability of healthy &amp; affordable food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14594" r="23433" b="7892"/>
          <a:stretch/>
        </p:blipFill>
        <p:spPr>
          <a:xfrm>
            <a:off x="2488130" y="3544435"/>
            <a:ext cx="3865784" cy="28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Hoodland </a:t>
            </a:r>
            <a:r>
              <a:rPr lang="en-US" sz="4000" dirty="0" err="1" smtClean="0">
                <a:latin typeface="Gill Sans MT" panose="020B0502020104020203" pitchFamily="34" charset="0"/>
              </a:rPr>
              <a:t>Farmacy</a:t>
            </a:r>
            <a:r>
              <a:rPr lang="en-US" sz="4000" dirty="0" smtClean="0">
                <a:latin typeface="Gill Sans MT" panose="020B0502020104020203" pitchFamily="34" charset="0"/>
              </a:rPr>
              <a:t> Buying Club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16335" b="-4517"/>
          <a:stretch/>
        </p:blipFill>
        <p:spPr>
          <a:xfrm>
            <a:off x="558047" y="1904044"/>
            <a:ext cx="4569128" cy="387425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b="8060"/>
          <a:stretch/>
        </p:blipFill>
        <p:spPr>
          <a:xfrm>
            <a:off x="5516989" y="1904044"/>
            <a:ext cx="3237197" cy="3698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174" y="5711518"/>
            <a:ext cx="8199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Community ownership over food system &amp; health</a:t>
            </a:r>
          </a:p>
        </p:txBody>
      </p:sp>
    </p:spTree>
    <p:extLst>
      <p:ext uri="{BB962C8B-B14F-4D97-AF65-F5344CB8AC3E}">
        <p14:creationId xmlns:p14="http://schemas.microsoft.com/office/powerpoint/2010/main" val="20497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Sandy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(population est. 10,000)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7672" y="1870106"/>
            <a:ext cx="4612943" cy="406667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April 2015 FEAST Workshop 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Gill Sans MT" panose="020B0502020104020203" pitchFamily="34" charset="0"/>
              </a:rPr>
              <a:t>(Food – Education – Agriculture – Solutions Together)</a:t>
            </a:r>
          </a:p>
          <a:p>
            <a:pPr marL="457200" lvl="1" indent="0">
              <a:buNone/>
            </a:pPr>
            <a:endParaRPr lang="en-US" sz="1800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Collective visioning: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Community food guides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Local food in restaurants, grocery stores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Working community group to build food network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r="10119"/>
          <a:stretch/>
        </p:blipFill>
        <p:spPr>
          <a:xfrm>
            <a:off x="5090615" y="2490897"/>
            <a:ext cx="3671247" cy="28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2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898"/>
            <a:ext cx="9144000" cy="676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92904"/>
            <a:ext cx="7886700" cy="111114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Gill Sans MT" panose="020B0502020104020203" pitchFamily="34" charset="0"/>
              </a:rPr>
              <a:t>Wy’East</a:t>
            </a:r>
            <a:r>
              <a:rPr lang="en-US" sz="4000" dirty="0" smtClean="0">
                <a:latin typeface="Gill Sans MT" panose="020B0502020104020203" pitchFamily="34" charset="0"/>
              </a:rPr>
              <a:t> Food Web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904044"/>
            <a:ext cx="4496943" cy="3372707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t="-439" r="9202" b="439"/>
          <a:stretch/>
        </p:blipFill>
        <p:spPr>
          <a:xfrm>
            <a:off x="4421022" y="2696949"/>
            <a:ext cx="4312692" cy="32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4824</TotalTime>
  <Words>303</Words>
  <Application>Microsoft Office PowerPoint</Application>
  <PresentationFormat>On-screen Show (4:3)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From the Ground Up: Community Organizing and Participation in Local Food Systems </vt:lpstr>
      <vt:lpstr>PowerPoint Presentation</vt:lpstr>
      <vt:lpstr>     RARE AmeriCorps Partnership</vt:lpstr>
      <vt:lpstr>Hunger in Clackamas County</vt:lpstr>
      <vt:lpstr>Community Organizing Processes</vt:lpstr>
      <vt:lpstr>Welches (population est. 2,500)</vt:lpstr>
      <vt:lpstr>Hoodland Farmacy Buying Club</vt:lpstr>
      <vt:lpstr>Sandy (population est. 10,000)</vt:lpstr>
      <vt:lpstr>Wy’East Food Web</vt:lpstr>
      <vt:lpstr>Estacada (population est. 3,000)</vt:lpstr>
      <vt:lpstr>PowerPoint Presentation</vt:lpstr>
      <vt:lpstr>Challenges to Community Organizing</vt:lpstr>
      <vt:lpstr>Tools &amp; Resources</vt:lpstr>
    </vt:vector>
  </TitlesOfParts>
  <Company>OFB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Masterson</dc:creator>
  <cp:lastModifiedBy>Julia Reynolds</cp:lastModifiedBy>
  <cp:revision>43</cp:revision>
  <dcterms:created xsi:type="dcterms:W3CDTF">2015-10-05T18:32:06Z</dcterms:created>
  <dcterms:modified xsi:type="dcterms:W3CDTF">2015-10-12T00:38:04Z</dcterms:modified>
</cp:coreProperties>
</file>